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19"/>
  </p:notesMasterIdLst>
  <p:sldIdLst>
    <p:sldId id="263" r:id="rId3"/>
    <p:sldId id="274" r:id="rId4"/>
    <p:sldId id="275" r:id="rId5"/>
    <p:sldId id="295" r:id="rId6"/>
    <p:sldId id="296" r:id="rId7"/>
    <p:sldId id="297" r:id="rId8"/>
    <p:sldId id="276" r:id="rId9"/>
    <p:sldId id="287" r:id="rId10"/>
    <p:sldId id="277" r:id="rId11"/>
    <p:sldId id="298" r:id="rId12"/>
    <p:sldId id="278" r:id="rId13"/>
    <p:sldId id="294" r:id="rId14"/>
    <p:sldId id="280" r:id="rId15"/>
    <p:sldId id="299" r:id="rId16"/>
    <p:sldId id="285" r:id="rId17"/>
    <p:sldId id="28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泽欣 陈" initials="泽陈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F0"/>
    <a:srgbClr val="E7E7E7"/>
    <a:srgbClr val="86D3F3"/>
    <a:srgbClr val="4CB8E6"/>
    <a:srgbClr val="4ACDFB"/>
    <a:srgbClr val="4A4A4A"/>
    <a:srgbClr val="101012"/>
    <a:srgbClr val="161618"/>
    <a:srgbClr val="1E1F22"/>
    <a:srgbClr val="1F2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0" autoAdjust="0"/>
    <p:restoredTop sz="94436" autoAdjust="0"/>
  </p:normalViewPr>
  <p:slideViewPr>
    <p:cSldViewPr snapToGrid="0">
      <p:cViewPr varScale="1">
        <p:scale>
          <a:sx n="103" d="100"/>
          <a:sy n="103" d="100"/>
        </p:scale>
        <p:origin x="64" y="2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09"/>
    </p:cViewPr>
  </p:sorterViewPr>
  <p:notesViewPr>
    <p:cSldViewPr snapToGrid="0">
      <p:cViewPr varScale="1">
        <p:scale>
          <a:sx n="72" d="100"/>
          <a:sy n="72" d="100"/>
        </p:scale>
        <p:origin x="1978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27DB6-40D8-40A3-BD4E-F2778D3F8D4A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C6816-2F05-4BE7-9911-6DC1174241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18163"/>
            <a:ext cx="4387850" cy="1081088"/>
          </a:xfrm>
        </p:spPr>
        <p:txBody>
          <a:bodyPr>
            <a:normAutofit/>
          </a:bodyPr>
          <a:lstStyle>
            <a:lvl1pPr>
              <a:defRPr lang="zh-CN" altLang="en-US" sz="7000" b="1" kern="1200" spc="-500" dirty="0" smtClean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第一次培训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79" y="1755001"/>
            <a:ext cx="8501418" cy="1570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92406" y="940086"/>
            <a:ext cx="10499125" cy="4840"/>
            <a:chOff x="1043710" y="994545"/>
            <a:chExt cx="10499125" cy="4840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1043710" y="99454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1080000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7222835" y="99938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792406" y="276071"/>
            <a:ext cx="10499725" cy="600075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4000" b="1" kern="1200" dirty="0">
                <a:solidFill>
                  <a:srgbClr val="4CB8E6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ideo" Target="../media/media1.mp4"/><Relationship Id="rId2" Type="http://schemas.openxmlformats.org/officeDocument/2006/relationships/slideLayout" Target="../slideLayouts/slideLayout2.xml"/><Relationship Id="rId16" Type="http://schemas.microsoft.com/office/2007/relationships/media" Target="../media/media1.mp4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5C686-C843-4693-B074-C448A3D9CB74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B0C80-F676-482C-B596-F36AE3A122C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打符">
            <a:hlinkClick r:id="" action="ppaction://media"/>
          </p:cNvPr>
          <p:cNvPicPr>
            <a:picLocks noChangeAspect="1"/>
          </p:cNvPicPr>
          <p:nvPr userDrawn="1"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594109" y="5992379"/>
            <a:ext cx="1505529" cy="8468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1F883-D316-4EE7-9D3A-407329FAE226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5E73B-219A-4CF5-8162-0C73F159B8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video" Target="../media/media2.mp4"/><Relationship Id="rId7" Type="http://schemas.openxmlformats.org/officeDocument/2006/relationships/image" Target="../media/image24.png"/><Relationship Id="rId2" Type="http://schemas.microsoft.com/office/2007/relationships/media" Target="../media/media2.mp4"/><Relationship Id="rId1" Type="http://schemas.openxmlformats.org/officeDocument/2006/relationships/tags" Target="../tags/tag28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12" Type="http://schemas.openxmlformats.org/officeDocument/2006/relationships/slide" Target="slide1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0.xml"/><Relationship Id="rId11" Type="http://schemas.openxmlformats.org/officeDocument/2006/relationships/slide" Target="slide13.xml"/><Relationship Id="rId5" Type="http://schemas.openxmlformats.org/officeDocument/2006/relationships/tags" Target="../tags/tag5.xml"/><Relationship Id="rId10" Type="http://schemas.openxmlformats.org/officeDocument/2006/relationships/slide" Target="slide11.xml"/><Relationship Id="rId4" Type="http://schemas.openxmlformats.org/officeDocument/2006/relationships/tags" Target="../tags/tag4.xml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96000" y="3240951"/>
            <a:ext cx="6030818" cy="224676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第七</a:t>
            </a:r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36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次</a:t>
            </a:r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18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培训</a:t>
            </a:r>
            <a:endParaRPr lang="en-US" altLang="zh-CN" sz="7000" b="1" spc="-500" dirty="0">
              <a:ln w="38100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1800000" algn="ctr" rotWithShape="0">
                  <a:srgbClr val="4ACDFB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18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—</a:t>
            </a:r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18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（第二阶段）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9" y="1772067"/>
            <a:ext cx="8403281" cy="155215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 dirty="0">
                <a:sym typeface="思源黑体 CN" panose="020B0500000000000000" pitchFamily="34" charset="-122"/>
              </a:rPr>
              <a:t>图像滤波</a:t>
            </a: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245485" y="1323028"/>
            <a:ext cx="10500093" cy="513872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8890" y="1368230"/>
            <a:ext cx="9995676" cy="5247590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>
              <a:spcAft>
                <a:spcPts val="300"/>
              </a:spcAft>
              <a:buClr>
                <a:srgbClr val="00B0F0"/>
              </a:buClr>
              <a:buSzPct val="100000"/>
            </a:pP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1.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均值滤波 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(Mean Filtering)</a:t>
            </a:r>
          </a:p>
          <a:p>
            <a:pPr marL="4679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通过计算像素周围区域的平均值来减小图像中的高频噪声和细节</a:t>
            </a:r>
            <a:endParaRPr lang="en-US" altLang="zh-CN" sz="13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4679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对于去除图像中的高斯噪声和均匀噪声很有效</a:t>
            </a:r>
            <a:endParaRPr lang="en-US" altLang="zh-CN" sz="13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4679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但可能会导致图像的细节模糊</a:t>
            </a:r>
            <a:endParaRPr lang="en-US" altLang="zh-CN" sz="13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lvl="0">
              <a:spcAft>
                <a:spcPts val="300"/>
              </a:spcAft>
              <a:buClr>
                <a:srgbClr val="00B0F0"/>
              </a:buClr>
              <a:buSzPct val="100000"/>
            </a:pP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2.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方框滤波 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(Box Filtering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）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4679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方框滤波类似于均值滤波</a:t>
            </a:r>
            <a:r>
              <a:rPr lang="en-US" altLang="zh-CN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,</a:t>
            </a:r>
            <a:r>
              <a: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使用一个矩形框内像素的平均值来平滑图像</a:t>
            </a:r>
            <a:endParaRPr lang="en-US" altLang="zh-CN" sz="13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4679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不同的是，方框滤波可以更精确地控制平滑的程度，但计算成本较高</a:t>
            </a:r>
            <a:endParaRPr lang="en-US" altLang="zh-CN" sz="13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lvl="0">
              <a:spcAft>
                <a:spcPts val="300"/>
              </a:spcAft>
              <a:buClr>
                <a:srgbClr val="00B0F0"/>
              </a:buClr>
              <a:buSzPct val="100000"/>
            </a:pP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3.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高斯滤波 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(Gaussian Filtering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）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467995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300" spc="-25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高斯滤波使用高斯核函数来加权像素的平均值，以便在平滑图像的同时保留更多的细节</a:t>
            </a:r>
            <a:endParaRPr lang="en-US" altLang="zh-CN" sz="1300" spc="-25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467995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对高斯噪声和其他噪声类型的去除效果较好，同时不会引入太多模糊</a:t>
            </a:r>
            <a:endParaRPr lang="en-US" altLang="zh-CN" sz="13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lvl="0">
              <a:spcAft>
                <a:spcPts val="300"/>
              </a:spcAft>
              <a:buClr>
                <a:srgbClr val="00B0F0"/>
              </a:buClr>
              <a:buSzPct val="100000"/>
            </a:pP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4.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中值滤波 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(Median Filtering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）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4679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它通过将像素周围的值按中值排序来消除异常值</a:t>
            </a:r>
          </a:p>
          <a:p>
            <a:pPr marL="4679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3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中值滤波可以保留图像的边缘特征，并且对于非高斯噪声有很好的去噪效果</a:t>
            </a:r>
            <a:endParaRPr lang="en-US" altLang="zh-CN" sz="1300" spc="-15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lvl="0">
              <a:spcAft>
                <a:spcPts val="300"/>
              </a:spcAft>
              <a:buClr>
                <a:srgbClr val="00B0F0"/>
              </a:buClr>
              <a:buSzPct val="100000"/>
            </a:pP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5.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双边滤波 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(Bilateral Filtering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）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467995" lvl="0" indent="-28575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300" spc="-25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一种非线性滤波方法，它通过考虑像素的空间距离和像素值域之间的差异来平滑图像</a:t>
            </a:r>
          </a:p>
          <a:p>
            <a:pPr marL="467995" lvl="0" indent="-28575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3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中值滤波可以保留图像的边缘特征，并且对于非高斯噪声有很好的去噪效果</a:t>
            </a:r>
            <a:endParaRPr lang="en-US" altLang="zh-CN" sz="1300" spc="-15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360045"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  <p:pic>
        <p:nvPicPr>
          <p:cNvPr id="7" name="图片 6" descr="图形用户界面, 网站&#10;&#10;描述已自动生成">
            <a:extLst>
              <a:ext uri="{FF2B5EF4-FFF2-40B4-BE49-F238E27FC236}">
                <a16:creationId xmlns:a16="http://schemas.microsoft.com/office/drawing/2014/main" id="{69F6B878-C66E-403A-DBA9-345E52B15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16" y="1323029"/>
            <a:ext cx="6843065" cy="5138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7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 txBox="1"/>
          <p:nvPr>
            <p:custDataLst>
              <p:tags r:id="rId1"/>
            </p:custDataLst>
          </p:nvPr>
        </p:nvSpPr>
        <p:spPr>
          <a:xfrm>
            <a:off x="2129472" y="2252980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4254333" y="2496820"/>
            <a:ext cx="5808195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查找与绘制轮廓</a:t>
            </a:r>
          </a:p>
        </p:txBody>
      </p:sp>
      <p:sp>
        <p:nvSpPr>
          <p:cNvPr id="4" name="Text3"/>
          <p:cNvSpPr txBox="1"/>
          <p:nvPr>
            <p:custDataLst>
              <p:tags r:id="rId3"/>
            </p:custDataLst>
          </p:nvPr>
        </p:nvSpPr>
        <p:spPr>
          <a:xfrm>
            <a:off x="4190047" y="3372485"/>
            <a:ext cx="7119463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6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fourth section Find and Draw Contours</a:t>
            </a:r>
            <a:endParaRPr lang="zh-CN" altLang="en-US" sz="16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 dirty="0">
                <a:sym typeface="思源黑体 CN" panose="020B0500000000000000" pitchFamily="34" charset="-122"/>
              </a:rPr>
              <a:t>查找与绘制轮廓</a:t>
            </a: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161843" y="841033"/>
            <a:ext cx="11484400" cy="5387664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227" y="948329"/>
            <a:ext cx="9995676" cy="6447919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79705" lvl="0" indent="-252095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700" b="1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findContours</a:t>
            </a:r>
            <a:r>
              <a:rPr lang="en-US" altLang="zh-CN" sz="17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()</a:t>
            </a:r>
            <a:r>
              <a:rPr lang="zh-CN" altLang="en-US" sz="17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用于在二值图像中查找对象的轮廓</a:t>
            </a:r>
            <a:endParaRPr lang="en-US" altLang="zh-CN" sz="17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71755" lvl="0">
              <a:buClr>
                <a:srgbClr val="00B0F0"/>
              </a:buClr>
              <a:buSzPct val="80000"/>
            </a:pPr>
            <a:r>
              <a:rPr lang="fr-FR" altLang="zh-CN" dirty="0"/>
              <a:t>findContours(image_gray, contours, hierarchy,</a:t>
            </a:r>
          </a:p>
          <a:p>
            <a:pPr marL="71755" lvl="0">
              <a:buClr>
                <a:srgbClr val="00B0F0"/>
              </a:buClr>
              <a:buSzPct val="80000"/>
            </a:pPr>
            <a:r>
              <a:rPr lang="fr-FR" altLang="zh-CN" dirty="0"/>
              <a:t> RETR_TREE, CHAIN_APPROX_SIMPLE);</a:t>
            </a:r>
            <a:endParaRPr lang="en-US" altLang="zh-CN" sz="1400" spc="-50" dirty="0"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contours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返回一个包含轮廓信息的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numpy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数组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hierarchy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返回轮廓层次结构信息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fr-FR" altLang="zh-CN" sz="1600" dirty="0"/>
              <a:t>image_gray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需要寻找轮廓的图像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467995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RETR_TREE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轮廓的检索模式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CHAIN_APPROX_SIMPLE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轮廓的逼近方法 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79705" lvl="0" indent="-252095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700" b="1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drawContours</a:t>
            </a:r>
            <a:r>
              <a:rPr lang="en-US" altLang="zh-CN" sz="17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()</a:t>
            </a:r>
            <a:r>
              <a:rPr lang="zh-CN" altLang="en-US" sz="17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用于绘制图像中的轮廓</a:t>
            </a:r>
            <a:endParaRPr lang="en-US" altLang="zh-CN" sz="17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fr-FR" altLang="zh-CN" dirty="0"/>
              <a:t>drawContours(image, contours, -1, Scalar(0, 255, 0), </a:t>
            </a: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fr-FR" altLang="zh-CN" dirty="0"/>
              <a:t>3, LINE_8, hierarchy, 2, Point(0, 0));</a:t>
            </a:r>
            <a:endParaRPr lang="en-US" altLang="zh-CN" sz="17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目标图像：要在其上绘制轮廓的图像</a:t>
            </a: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contours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轮廓列表：要绘制的轮廓列表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轮廓索引：指定要绘制的轮廓的索引。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(-1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为绘制所有轮廓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  <a:endParaRPr lang="zh-CN" altLang="en-US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轮廓颜色：轮廓的颜色，通常以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BGR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格式（如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(0, 255, 0)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代表绿色）</a:t>
            </a: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线条宽度：指定绘制轮廓的线条宽度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LINE_8: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线型，这里使用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8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连通线型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600" dirty="0"/>
              <a:t>h</a:t>
            </a:r>
            <a:r>
              <a:rPr lang="fr-FR" altLang="zh-CN" sz="1600" dirty="0"/>
              <a:t>ierarchy</a:t>
            </a:r>
            <a:r>
              <a:rPr lang="zh-CN" altLang="en-US" sz="1600" dirty="0"/>
              <a:t>：</a:t>
            </a:r>
            <a:r>
              <a:rPr lang="zh-CN" altLang="en-US" sz="1500" dirty="0"/>
              <a:t>轮廓层次结构</a:t>
            </a:r>
            <a:endParaRPr lang="en-US" altLang="zh-CN" dirty="0"/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467995" lvl="0" indent="-252095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76A04C38-2AD6-0B5E-3B8C-9BB134016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15" y="876146"/>
            <a:ext cx="5960428" cy="45114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0850C49-F75E-5BCA-A84A-D1C1D60EC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" tIns="0" rIns="19044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43436B"/>
                </a:solidFill>
                <a:effectLst/>
                <a:latin typeface="Courier New" panose="02070309020205020404" pitchFamily="49" charset="0"/>
                <a:ea typeface="-apple-system"/>
                <a:cs typeface="Courier New" panose="02070309020205020404" pitchFamily="49" charset="0"/>
              </a:rPr>
              <a:t>Point(0, 0)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43436B"/>
                </a:solidFill>
                <a:effectLst/>
                <a:ea typeface="-apple-system"/>
              </a:rPr>
              <a:t>：可选参数，表示轮廓偏移量，这里设置为(0, 0)。</a:t>
            </a:r>
            <a:endParaRPr kumimoji="0" lang="zh-CN" altLang="zh-CN" sz="1200" b="0" i="0" u="none" strike="noStrike" cap="none" normalizeH="0" baseline="0">
              <a:ln>
                <a:noFill/>
              </a:ln>
              <a:solidFill>
                <a:srgbClr val="43436B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7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 txBox="1"/>
          <p:nvPr>
            <p:custDataLst>
              <p:tags r:id="rId1"/>
            </p:custDataLst>
          </p:nvPr>
        </p:nvSpPr>
        <p:spPr>
          <a:xfrm>
            <a:off x="3215510" y="2262505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5375278" y="2496820"/>
            <a:ext cx="4741412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5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课后作业</a:t>
            </a:r>
          </a:p>
        </p:txBody>
      </p:sp>
      <p:sp>
        <p:nvSpPr>
          <p:cNvPr id="4" name="Text3"/>
          <p:cNvSpPr txBox="1"/>
          <p:nvPr>
            <p:custDataLst>
              <p:tags r:id="rId3"/>
            </p:custDataLst>
          </p:nvPr>
        </p:nvSpPr>
        <p:spPr>
          <a:xfrm>
            <a:off x="5276085" y="3382010"/>
            <a:ext cx="5315715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4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fifth section - Homework after class</a:t>
            </a:r>
            <a:endParaRPr lang="zh-CN" altLang="en-US" sz="14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r>
              <a:rPr lang="en-US" altLang="zh-CN"/>
              <a:t>-</a:t>
            </a:r>
            <a:r>
              <a:rPr lang="zh-CN" altLang="en-US"/>
              <a:t>基础部分</a:t>
            </a:r>
          </a:p>
        </p:txBody>
      </p:sp>
      <p:sp>
        <p:nvSpPr>
          <p:cNvPr id="5" name="矩形: 圆角 4"/>
          <p:cNvSpPr/>
          <p:nvPr>
            <p:custDataLst>
              <p:tags r:id="rId1"/>
            </p:custDataLst>
          </p:nvPr>
        </p:nvSpPr>
        <p:spPr>
          <a:xfrm>
            <a:off x="792406" y="1240281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1342550"/>
            <a:ext cx="5734947" cy="443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290" indent="-252095">
              <a:spcBef>
                <a:spcPts val="300"/>
              </a:spcBef>
              <a:spcAft>
                <a:spcPts val="12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+mj-lt"/>
              <a:buAutoNum type="arabicPeriod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提取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Google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图标的蓝色区域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lt"/>
              <a:buAutoNum type="arabicPeriod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OpenCV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加载图片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"NoisyGoogle.png"</a:t>
            </a: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lt"/>
              <a:buAutoNum type="arabicPeriod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对加载后的图像进行噪声处理，使用中值滤波 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medianBlur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来进行降噪，尝试不同的核大小以获得最佳效果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lt"/>
              <a:buAutoNum type="arabicPeriod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再利用课程所学知识，先对滤波后的图像进行颜色通道分离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lt"/>
              <a:buAutoNum type="arabicPeriod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接着对每个颜色通道应用阈值处理，得到二值化图像，可以尝试不同的阈值以获得最佳效果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lt"/>
              <a:buAutoNum type="arabicPeriod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创建一个掩码图像，从</a:t>
            </a:r>
            <a:r>
              <a:rPr lang="zh-CN" altLang="en-US" sz="15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蓝色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颜色通道中减去掩码图像，以提取蓝色颜色部分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lt"/>
              <a:buAutoNum type="arabicPeriod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接着对提取后的</a:t>
            </a:r>
            <a:r>
              <a:rPr lang="zh-CN" altLang="en-US" sz="1500" b="1" dirty="0">
                <a:solidFill>
                  <a:srgbClr val="4472C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蓝色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部分进行开运算图像处理，实现</a:t>
            </a: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去除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提取不完整的</a:t>
            </a: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噪声部分</a:t>
            </a:r>
            <a:endParaRPr lang="en-US" altLang="zh-CN" sz="15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lt"/>
              <a:buAutoNum type="arabicPeriod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findContours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lang="zh-CN" altLang="en-US" sz="1500" b="1" dirty="0">
                <a:solidFill>
                  <a:srgbClr val="4472C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蓝色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部分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实现边缘检测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lt"/>
              <a:buAutoNum type="arabicPeriod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drawContours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()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实现轮廓绘制</a:t>
            </a:r>
            <a:r>
              <a:rPr lang="en-US" altLang="zh-CN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medianBlur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滤波后的图片，可以尝试不同的参数来获得不同的效果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lt"/>
              <a:buAutoNum type="arabicPeriod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展示轮廓绘制后的图像以及开运算后的图像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40302" y="5658700"/>
            <a:ext cx="5913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</a:t>
            </a:r>
            <a:r>
              <a:rPr lang="zh-CN" altLang="en-US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可以查</a:t>
            </a:r>
            <a:r>
              <a:rPr lang="en-US" altLang="zh-CN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C++</a:t>
            </a:r>
            <a:r>
              <a:rPr lang="zh-CN" altLang="en-US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语法使用</a:t>
            </a:r>
            <a:r>
              <a:rPr lang="en-US" altLang="zh-CN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9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不要全抄别人代码！</a:t>
            </a:r>
            <a:endParaRPr lang="en-US" altLang="zh-CN" sz="19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/>
          <a:srcRect t="920" b="1"/>
          <a:stretch>
            <a:fillRect/>
          </a:stretch>
        </p:blipFill>
        <p:spPr>
          <a:xfrm>
            <a:off x="7893122" y="1333141"/>
            <a:ext cx="1131163" cy="1188000"/>
          </a:xfrm>
          <a:prstGeom prst="rect">
            <a:avLst/>
          </a:prstGeom>
        </p:spPr>
      </p:pic>
      <p:sp>
        <p:nvSpPr>
          <p:cNvPr id="39" name="箭头: 环形 38"/>
          <p:cNvSpPr/>
          <p:nvPr/>
        </p:nvSpPr>
        <p:spPr>
          <a:xfrm rot="20907773">
            <a:off x="9031867" y="1758997"/>
            <a:ext cx="896748" cy="1001506"/>
          </a:xfrm>
          <a:prstGeom prst="circularArrow">
            <a:avLst>
              <a:gd name="adj1" fmla="val 11884"/>
              <a:gd name="adj2" fmla="val 1142319"/>
              <a:gd name="adj3" fmla="val 18170047"/>
              <a:gd name="adj4" fmla="val 15291939"/>
              <a:gd name="adj5" fmla="val 11559"/>
            </a:avLst>
          </a:prstGeom>
          <a:noFill/>
          <a:ln>
            <a:solidFill>
              <a:schemeClr val="bg1"/>
            </a:solidFill>
          </a:ln>
          <a:effectLst>
            <a:glow rad="88900">
              <a:schemeClr val="accent1">
                <a:satMod val="175000"/>
                <a:alpha val="3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163" y="2056359"/>
            <a:ext cx="1119347" cy="1188000"/>
          </a:xfrm>
          <a:prstGeom prst="rect">
            <a:avLst/>
          </a:prstGeom>
        </p:spPr>
      </p:pic>
      <p:sp>
        <p:nvSpPr>
          <p:cNvPr id="38" name="箭头: 环形 37"/>
          <p:cNvSpPr/>
          <p:nvPr/>
        </p:nvSpPr>
        <p:spPr>
          <a:xfrm rot="4113859">
            <a:off x="9893451" y="3159303"/>
            <a:ext cx="896748" cy="1001506"/>
          </a:xfrm>
          <a:prstGeom prst="circularArrow">
            <a:avLst>
              <a:gd name="adj1" fmla="val 11884"/>
              <a:gd name="adj2" fmla="val 1142319"/>
              <a:gd name="adj3" fmla="val 18170047"/>
              <a:gd name="adj4" fmla="val 15291939"/>
              <a:gd name="adj5" fmla="val 11559"/>
            </a:avLst>
          </a:prstGeom>
          <a:noFill/>
          <a:ln>
            <a:solidFill>
              <a:schemeClr val="bg1"/>
            </a:solidFill>
          </a:ln>
          <a:effectLst>
            <a:glow rad="88900">
              <a:schemeClr val="accent1">
                <a:satMod val="175000"/>
                <a:alpha val="3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653" y="4048640"/>
            <a:ext cx="1123582" cy="1188000"/>
          </a:xfrm>
          <a:prstGeom prst="rect">
            <a:avLst/>
          </a:prstGeom>
        </p:spPr>
      </p:pic>
      <p:sp>
        <p:nvSpPr>
          <p:cNvPr id="37" name="箭头: 环形 36"/>
          <p:cNvSpPr/>
          <p:nvPr/>
        </p:nvSpPr>
        <p:spPr>
          <a:xfrm rot="8531287">
            <a:off x="8779788" y="4537927"/>
            <a:ext cx="896748" cy="1001506"/>
          </a:xfrm>
          <a:prstGeom prst="circularArrow">
            <a:avLst>
              <a:gd name="adj1" fmla="val 11884"/>
              <a:gd name="adj2" fmla="val 1142319"/>
              <a:gd name="adj3" fmla="val 18170047"/>
              <a:gd name="adj4" fmla="val 15291939"/>
              <a:gd name="adj5" fmla="val 11559"/>
            </a:avLst>
          </a:prstGeom>
          <a:noFill/>
          <a:ln>
            <a:solidFill>
              <a:schemeClr val="bg1"/>
            </a:solidFill>
          </a:ln>
          <a:effectLst>
            <a:glow rad="88900">
              <a:schemeClr val="accent1">
                <a:satMod val="175000"/>
                <a:alpha val="3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4971" y="4566757"/>
            <a:ext cx="1120755" cy="1188000"/>
          </a:xfrm>
          <a:prstGeom prst="rect">
            <a:avLst/>
          </a:prstGeom>
        </p:spPr>
      </p:pic>
      <p:sp>
        <p:nvSpPr>
          <p:cNvPr id="36" name="箭头: 环形 35"/>
          <p:cNvSpPr/>
          <p:nvPr/>
        </p:nvSpPr>
        <p:spPr>
          <a:xfrm rot="12716117">
            <a:off x="7155606" y="3677144"/>
            <a:ext cx="896748" cy="1001506"/>
          </a:xfrm>
          <a:prstGeom prst="circularArrow">
            <a:avLst>
              <a:gd name="adj1" fmla="val 11884"/>
              <a:gd name="adj2" fmla="val 1142319"/>
              <a:gd name="adj3" fmla="val 18170047"/>
              <a:gd name="adj4" fmla="val 15291939"/>
              <a:gd name="adj5" fmla="val 11559"/>
            </a:avLst>
          </a:prstGeom>
          <a:noFill/>
          <a:ln>
            <a:solidFill>
              <a:schemeClr val="bg1"/>
            </a:solidFill>
          </a:ln>
          <a:effectLst>
            <a:glow rad="88900">
              <a:schemeClr val="accent1">
                <a:satMod val="175000"/>
                <a:alpha val="3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415" y="2719118"/>
            <a:ext cx="1120755" cy="1188000"/>
          </a:xfrm>
          <a:prstGeom prst="rect">
            <a:avLst/>
          </a:prstGeom>
        </p:spPr>
      </p:pic>
      <p:sp>
        <p:nvSpPr>
          <p:cNvPr id="40" name="箭头: 环形 39" hidden="1"/>
          <p:cNvSpPr/>
          <p:nvPr/>
        </p:nvSpPr>
        <p:spPr>
          <a:xfrm rot="16860349">
            <a:off x="7415356" y="2154742"/>
            <a:ext cx="896748" cy="1001506"/>
          </a:xfrm>
          <a:prstGeom prst="circularArrow">
            <a:avLst>
              <a:gd name="adj1" fmla="val 11884"/>
              <a:gd name="adj2" fmla="val 1142319"/>
              <a:gd name="adj3" fmla="val 18170047"/>
              <a:gd name="adj4" fmla="val 15291939"/>
              <a:gd name="adj5" fmla="val 11559"/>
            </a:avLst>
          </a:prstGeom>
          <a:noFill/>
          <a:ln>
            <a:solidFill>
              <a:schemeClr val="bg1"/>
            </a:solidFill>
          </a:ln>
          <a:effectLst>
            <a:glow rad="88900">
              <a:schemeClr val="accent1">
                <a:satMod val="175000"/>
                <a:alpha val="3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 hidden="1"/>
          <p:cNvSpPr/>
          <p:nvPr/>
        </p:nvSpPr>
        <p:spPr>
          <a:xfrm>
            <a:off x="7166141" y="1795706"/>
            <a:ext cx="3533364" cy="353336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星形: 五角 40" hidden="1"/>
          <p:cNvSpPr/>
          <p:nvPr/>
        </p:nvSpPr>
        <p:spPr>
          <a:xfrm rot="20665755">
            <a:off x="7265422" y="1781968"/>
            <a:ext cx="3294065" cy="3294065"/>
          </a:xfrm>
          <a:prstGeom prst="star5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55217" y="1819210"/>
            <a:ext cx="3681691" cy="3681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4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8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2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2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2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2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2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2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2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2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2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/>
      <p:bldP spid="39" grpId="0" animBg="1"/>
      <p:bldP spid="38" grpId="0" animBg="1"/>
      <p:bldP spid="37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r>
              <a:rPr lang="en-US" altLang="zh-CN"/>
              <a:t>-</a:t>
            </a:r>
            <a:r>
              <a:rPr lang="zh-CN" altLang="en-US"/>
              <a:t>提高部分</a:t>
            </a:r>
          </a:p>
        </p:txBody>
      </p:sp>
      <p:sp>
        <p:nvSpPr>
          <p:cNvPr id="5" name="矩形: 圆角 4"/>
          <p:cNvSpPr/>
          <p:nvPr>
            <p:custDataLst>
              <p:tags r:id="rId1"/>
            </p:custDataLst>
          </p:nvPr>
        </p:nvSpPr>
        <p:spPr>
          <a:xfrm>
            <a:off x="791438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在帧的左下角添加文本，显示目标物体的</a:t>
            </a:r>
            <a:r>
              <a:rPr lang="en-US" altLang="zh-CN"/>
              <a:t>x</a:t>
            </a:r>
            <a:r>
              <a:rPr lang="zh-CN" altLang="en-US"/>
              <a:t>坐标和</a:t>
            </a:r>
            <a:r>
              <a:rPr lang="en-US" altLang="zh-CN"/>
              <a:t>y</a:t>
            </a:r>
            <a:r>
              <a:rPr lang="zh-CN" altLang="en-US"/>
              <a:t>坐标。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1821" y="1246297"/>
            <a:ext cx="617490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290" lvl="0" indent="-252095">
              <a:spcBef>
                <a:spcPts val="300"/>
              </a:spcBef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 typeface="+mj-lt"/>
              <a:buAutoNum type="arabicPeriod"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识别颜色形状并标出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OpenCV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加载图片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"Various.png"</a:t>
            </a: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对不同颜色形状块进行轮廓检测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根据不同颜色的形状块轮廓，使用不同颜色在原始图像上绘制这些轮廓线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黄色形状块绘制为蓝色，青色形状块绘制为红色，紫色形状块绘制为绿色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最后显示带有标记轮廓的原始图像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8290" indent="-252095">
              <a:spcBef>
                <a:spcPts val="300"/>
              </a:spcBef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100000"/>
              <a:buFont typeface="+mj-lt"/>
              <a:buAutoNum type="arabicPeriod"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识别青色小球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OpenCV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加载视频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en-US" altLang="zh-CN" sz="1600" dirty="0">
                <a:solidFill>
                  <a:srgbClr val="374151"/>
                </a:solidFill>
                <a:latin typeface="Söhne"/>
              </a:rPr>
              <a:t>CyanBall.mp4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"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，对小球的每一帧进行以下操作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识别小球的轮廓，并用红色线条绘制其轮廓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计算小球出每一帧的中心点坐标，并绘制一个黄色十字准心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在每一帧的左下角添加文本，显示目标小球的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坐标和</a:t>
            </a:r>
            <a:r>
              <a:rPr lang="en-US" altLang="zh-CN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y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坐标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39750" lvl="1" indent="-28829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90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最后显示逐帧播放绘制后的图像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20738" y="5767367"/>
            <a:ext cx="705394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93395" lvl="1" algn="r">
              <a:spcBef>
                <a:spcPts val="1000"/>
              </a:spcBef>
              <a:buClr>
                <a:srgbClr val="FF0000"/>
              </a:buClr>
              <a:buSzPct val="100000"/>
            </a:pP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注意：提高部分的题会难度较高</a:t>
            </a:r>
            <a:r>
              <a:rPr lang="en-US" altLang="zh-CN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做不完的同学也不要气馁喔</a:t>
            </a:r>
            <a:r>
              <a:rPr lang="en-US" altLang="zh-CN" sz="19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~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724" y="1464265"/>
            <a:ext cx="2010641" cy="2089763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19" name="CyanBall2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t="3638"/>
          <a:stretch>
            <a:fillRect/>
          </a:stretch>
        </p:blipFill>
        <p:spPr>
          <a:xfrm>
            <a:off x="7785173" y="3739105"/>
            <a:ext cx="2392679" cy="17491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17" y="3496222"/>
            <a:ext cx="3253053" cy="2397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98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4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42645" y="2421032"/>
            <a:ext cx="8706711" cy="2015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500" b="1" spc="-500">
                <a:ln w="571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2500" b="1" spc="-500">
              <a:ln w="57150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18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Text3"/>
          <p:cNvGrpSpPr/>
          <p:nvPr/>
        </p:nvGrpSpPr>
        <p:grpSpPr>
          <a:xfrm>
            <a:off x="1146601" y="2659899"/>
            <a:ext cx="8217162" cy="526415"/>
            <a:chOff x="2468" y="3280"/>
            <a:chExt cx="12954" cy="829"/>
          </a:xfrm>
        </p:grpSpPr>
        <p:sp>
          <p:nvSpPr>
            <p:cNvPr id="4" name="Text1"/>
            <p:cNvSpPr txBox="1"/>
            <p:nvPr>
              <p:custDataLst>
                <p:tags r:id="rId5"/>
              </p:custDataLst>
            </p:nvPr>
          </p:nvSpPr>
          <p:spPr>
            <a:xfrm>
              <a:off x="3517" y="3313"/>
              <a:ext cx="11905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Split BGR </a:t>
              </a: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提取颜色</a:t>
              </a:r>
            </a:p>
          </p:txBody>
        </p:sp>
        <p:sp>
          <p:nvSpPr>
            <p:cNvPr id="5" name="Text2"/>
            <p:cNvSpPr txBox="1"/>
            <p:nvPr/>
          </p:nvSpPr>
          <p:spPr>
            <a:xfrm>
              <a:off x="2468" y="3280"/>
              <a:ext cx="1336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4000" b="1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Text6"/>
          <p:cNvGrpSpPr/>
          <p:nvPr/>
        </p:nvGrpSpPr>
        <p:grpSpPr>
          <a:xfrm>
            <a:off x="1137259" y="3300427"/>
            <a:ext cx="8202037" cy="545465"/>
            <a:chOff x="2455" y="3230"/>
            <a:chExt cx="12472" cy="859"/>
          </a:xfrm>
        </p:grpSpPr>
        <p:sp>
          <p:nvSpPr>
            <p:cNvPr id="7" name="Text4"/>
            <p:cNvSpPr txBox="1"/>
            <p:nvPr>
              <p:custDataLst>
                <p:tags r:id="rId4"/>
              </p:custDataLst>
            </p:nvPr>
          </p:nvSpPr>
          <p:spPr>
            <a:xfrm>
              <a:off x="3481" y="3230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膨胀 腐蚀与开闭运算</a:t>
              </a:r>
            </a:p>
          </p:txBody>
        </p:sp>
        <p:sp>
          <p:nvSpPr>
            <p:cNvPr id="8" name="Text5"/>
            <p:cNvSpPr txBox="1"/>
            <p:nvPr/>
          </p:nvSpPr>
          <p:spPr>
            <a:xfrm>
              <a:off x="2455" y="3267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4000" b="1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Text9"/>
          <p:cNvGrpSpPr/>
          <p:nvPr/>
        </p:nvGrpSpPr>
        <p:grpSpPr>
          <a:xfrm>
            <a:off x="1137259" y="3947940"/>
            <a:ext cx="8741193" cy="541020"/>
            <a:chOff x="2468" y="3211"/>
            <a:chExt cx="12403" cy="852"/>
          </a:xfrm>
        </p:grpSpPr>
        <p:sp>
          <p:nvSpPr>
            <p:cNvPr id="10" name="Text7"/>
            <p:cNvSpPr txBox="1"/>
            <p:nvPr>
              <p:custDataLst>
                <p:tags r:id="rId3"/>
              </p:custDataLst>
            </p:nvPr>
          </p:nvSpPr>
          <p:spPr>
            <a:xfrm>
              <a:off x="3425" y="3211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图像滤波</a:t>
              </a:r>
            </a:p>
          </p:txBody>
        </p:sp>
        <p:sp>
          <p:nvSpPr>
            <p:cNvPr id="11" name="Text8"/>
            <p:cNvSpPr txBox="1"/>
            <p:nvPr/>
          </p:nvSpPr>
          <p:spPr>
            <a:xfrm>
              <a:off x="2468" y="3241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67700" y="999350"/>
            <a:ext cx="440189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000" b="1" i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8000" b="1" i="1" spc="-500">
              <a:ln w="285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Text9"/>
          <p:cNvGrpSpPr/>
          <p:nvPr/>
        </p:nvGrpSpPr>
        <p:grpSpPr>
          <a:xfrm>
            <a:off x="1146601" y="4636686"/>
            <a:ext cx="8217163" cy="530225"/>
            <a:chOff x="2468" y="3228"/>
            <a:chExt cx="12495" cy="835"/>
          </a:xfrm>
        </p:grpSpPr>
        <p:sp>
          <p:nvSpPr>
            <p:cNvPr id="16" name="Text7"/>
            <p:cNvSpPr txBox="1"/>
            <p:nvPr>
              <p:custDataLst>
                <p:tags r:id="rId2"/>
              </p:custDataLst>
            </p:nvPr>
          </p:nvSpPr>
          <p:spPr>
            <a:xfrm>
              <a:off x="3517" y="3228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查找与绘制轮廓</a:t>
              </a:r>
            </a:p>
          </p:txBody>
        </p:sp>
        <p:sp>
          <p:nvSpPr>
            <p:cNvPr id="17" name="Text8"/>
            <p:cNvSpPr txBox="1"/>
            <p:nvPr/>
          </p:nvSpPr>
          <p:spPr>
            <a:xfrm>
              <a:off x="2468" y="3241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sp>
        <p:nvSpPr>
          <p:cNvPr id="18" name="矩形 1" hidden="1">
            <a:hlinkClick r:id="rId8" action="ppaction://hlinksldjump"/>
          </p:cNvPr>
          <p:cNvSpPr/>
          <p:nvPr/>
        </p:nvSpPr>
        <p:spPr>
          <a:xfrm>
            <a:off x="1117600" y="2706914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2" hidden="1">
            <a:hlinkClick r:id="rId9" action="ppaction://hlinksldjump"/>
          </p:cNvPr>
          <p:cNvSpPr/>
          <p:nvPr/>
        </p:nvSpPr>
        <p:spPr>
          <a:xfrm>
            <a:off x="1117600" y="3344547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3" hidden="1">
            <a:hlinkClick r:id="rId10" action="ppaction://hlinksldjump"/>
          </p:cNvPr>
          <p:cNvSpPr/>
          <p:nvPr/>
        </p:nvSpPr>
        <p:spPr>
          <a:xfrm>
            <a:off x="1115677" y="3945833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4" hidden="1">
            <a:hlinkClick r:id="rId11" action="ppaction://hlinksldjump"/>
          </p:cNvPr>
          <p:cNvSpPr/>
          <p:nvPr/>
        </p:nvSpPr>
        <p:spPr>
          <a:xfrm>
            <a:off x="1121011" y="4581114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5" hidden="1">
            <a:hlinkClick r:id="rId12" action="ppaction://hlinksldjump"/>
          </p:cNvPr>
          <p:cNvSpPr/>
          <p:nvPr/>
        </p:nvSpPr>
        <p:spPr>
          <a:xfrm>
            <a:off x="1115677" y="5203542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Text9"/>
          <p:cNvGrpSpPr/>
          <p:nvPr/>
        </p:nvGrpSpPr>
        <p:grpSpPr>
          <a:xfrm>
            <a:off x="1146601" y="5289872"/>
            <a:ext cx="8217163" cy="523240"/>
            <a:chOff x="2468" y="3239"/>
            <a:chExt cx="12495" cy="824"/>
          </a:xfrm>
        </p:grpSpPr>
        <p:sp>
          <p:nvSpPr>
            <p:cNvPr id="25" name="Text7"/>
            <p:cNvSpPr txBox="1"/>
            <p:nvPr>
              <p:custDataLst>
                <p:tags r:id="rId1"/>
              </p:custDataLst>
            </p:nvPr>
          </p:nvSpPr>
          <p:spPr>
            <a:xfrm>
              <a:off x="3517" y="3239"/>
              <a:ext cx="11446" cy="796"/>
            </a:xfrm>
            <a:prstGeom prst="rect">
              <a:avLst/>
            </a:prstGeom>
            <a:noFill/>
          </p:spPr>
          <p:txBody>
            <a:bodyPr wrap="square" lIns="71755" tIns="36195" rIns="71755" bIns="36195" rtlCol="0" anchor="ctr" anchorCtr="0">
              <a:no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课后作业</a:t>
              </a:r>
            </a:p>
          </p:txBody>
        </p:sp>
        <p:sp>
          <p:nvSpPr>
            <p:cNvPr id="26" name="Text8"/>
            <p:cNvSpPr txBox="1"/>
            <p:nvPr/>
          </p:nvSpPr>
          <p:spPr>
            <a:xfrm>
              <a:off x="2468" y="3241"/>
              <a:ext cx="1233" cy="82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altLang="zh-CN" sz="3600" b="1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 txBox="1"/>
          <p:nvPr>
            <p:custDataLst>
              <p:tags r:id="rId1"/>
            </p:custDataLst>
          </p:nvPr>
        </p:nvSpPr>
        <p:spPr>
          <a:xfrm>
            <a:off x="2134686" y="2252980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4086977" y="2579370"/>
            <a:ext cx="6594502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Split BGR </a:t>
            </a:r>
            <a:r>
              <a:rPr lang="zh-CN" altLang="en-US" sz="4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提取颜色</a:t>
            </a:r>
          </a:p>
        </p:txBody>
      </p:sp>
      <p:sp>
        <p:nvSpPr>
          <p:cNvPr id="4" name="Text3"/>
          <p:cNvSpPr txBox="1"/>
          <p:nvPr>
            <p:custDataLst>
              <p:tags r:id="rId3"/>
            </p:custDataLst>
          </p:nvPr>
        </p:nvSpPr>
        <p:spPr>
          <a:xfrm>
            <a:off x="4195261" y="3372485"/>
            <a:ext cx="7280813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20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first section Split BGR extract Color</a:t>
            </a:r>
            <a:endParaRPr lang="zh-CN" altLang="en-US" sz="2000" b="1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3600">
                <a:sym typeface="思源黑体 CN" panose="020B0500000000000000" pitchFamily="34" charset="-122"/>
              </a:rPr>
              <a:t>Split BGR </a:t>
            </a:r>
            <a:r>
              <a:rPr lang="zh-CN" altLang="en-US" sz="3600">
                <a:sym typeface="思源黑体 CN" panose="020B0500000000000000" pitchFamily="34" charset="-122"/>
              </a:rPr>
              <a:t>提取颜色</a:t>
            </a: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4430" y="1246297"/>
            <a:ext cx="9995676" cy="5801588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79705" lvl="0" indent="-252095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定义</a:t>
            </a:r>
            <a:r>
              <a:rPr lang="en-US" altLang="zh-CN" b="1" dirty="0" err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color_split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的函数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CN" dirty="0"/>
              <a:t>cv::Mat </a:t>
            </a:r>
            <a:r>
              <a:rPr lang="en-US" altLang="zh-CN" dirty="0" err="1"/>
              <a:t>color_split</a:t>
            </a:r>
            <a:r>
              <a:rPr lang="en-US" altLang="zh-CN" dirty="0"/>
              <a:t>( cv::Mat </a:t>
            </a:r>
            <a:r>
              <a:rPr lang="en-US" altLang="zh-CN" dirty="0" err="1"/>
              <a:t>img</a:t>
            </a:r>
            <a:r>
              <a:rPr lang="en-US" altLang="zh-CN" dirty="0"/>
              <a:t>, const std::string </a:t>
            </a:r>
            <a:r>
              <a:rPr lang="en-US" altLang="zh-CN" dirty="0" err="1"/>
              <a:t>enemy_color</a:t>
            </a:r>
            <a:r>
              <a:rPr lang="en-US" altLang="zh-CN" dirty="0"/>
              <a:t>, int thresh, int </a:t>
            </a:r>
            <a:r>
              <a:rPr lang="en-US" altLang="zh-CN" dirty="0" err="1"/>
              <a:t>maxval</a:t>
            </a:r>
            <a:r>
              <a:rPr lang="en-US" altLang="zh-CN" dirty="0"/>
              <a:t> 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接受四个参数：图像、颜色、阈值参数和最大值参数</a:t>
            </a:r>
          </a:p>
          <a:p>
            <a:pPr marL="645795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图像是要处理的彩色图像，颜色是要提取的颜色通道</a:t>
            </a:r>
          </a:p>
          <a:p>
            <a:pPr marL="645795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阈值参数和最大值参数用于后续的二值化操作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79705" lvl="0" indent="-252095">
              <a:spcBef>
                <a:spcPts val="12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颜色分离与阈值处理</a:t>
            </a:r>
            <a:endParaRPr lang="zh-CN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lvl="0">
              <a:spcAft>
                <a:spcPts val="600"/>
              </a:spcAft>
              <a:buClr>
                <a:srgbClr val="00B0F0"/>
              </a:buClr>
              <a:buSzPct val="80000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2.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cv::split( 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cv::threshold( )</a:t>
            </a:r>
          </a:p>
          <a:p>
            <a:pPr marL="6457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我们首先将图像分离成三个通道：蓝色、绿色和红色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6457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接着对每个颜色通道应用阈值处理</a:t>
            </a:r>
          </a:p>
          <a:p>
            <a:pPr marL="6457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阈值处理是将图像中的亮度大于阈值的像素设为最大值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6457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而亮度小于等于阈值的像素设为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，从而得到二值化图像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107950" lvl="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000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实例：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r>
              <a:rPr lang="en-US" altLang="zh-CN" sz="1600" dirty="0"/>
              <a:t>cv::split(</a:t>
            </a:r>
            <a:r>
              <a:rPr lang="en-US" altLang="zh-CN" sz="1600" dirty="0" err="1"/>
              <a:t>img</a:t>
            </a:r>
            <a:r>
              <a:rPr lang="en-US" altLang="zh-CN" sz="1600" dirty="0"/>
              <a:t>, channels);</a:t>
            </a:r>
          </a:p>
          <a:p>
            <a:r>
              <a:rPr lang="en-US" altLang="zh-CN" sz="1600" dirty="0"/>
              <a:t>B = channels.at(0);</a:t>
            </a:r>
          </a:p>
          <a:p>
            <a:r>
              <a:rPr lang="en-US" altLang="zh-CN" sz="1600" dirty="0"/>
              <a:t>G = channels.at(1);</a:t>
            </a:r>
          </a:p>
          <a:p>
            <a:r>
              <a:rPr lang="en-US" altLang="zh-CN" sz="1600" dirty="0"/>
              <a:t>R = channels.at(2);</a:t>
            </a:r>
            <a:endParaRPr lang="zh-CN" altLang="en-US" sz="1600" dirty="0"/>
          </a:p>
          <a:p>
            <a:r>
              <a:rPr lang="en-US" altLang="zh-CN" sz="1600" dirty="0"/>
              <a:t>cv::threshold(B, B, thresh, </a:t>
            </a:r>
            <a:r>
              <a:rPr lang="en-US" altLang="zh-CN" sz="1600" dirty="0" err="1"/>
              <a:t>maxval</a:t>
            </a:r>
            <a:r>
              <a:rPr lang="en-US" altLang="zh-CN" sz="1600" dirty="0"/>
              <a:t>, cv::THRESH_BINARY);</a:t>
            </a:r>
          </a:p>
          <a:p>
            <a:r>
              <a:rPr lang="en-US" altLang="zh-CN" sz="1600" dirty="0"/>
              <a:t>cv::threshold(G, G, thresh, </a:t>
            </a:r>
            <a:r>
              <a:rPr lang="en-US" altLang="zh-CN" sz="1600" dirty="0" err="1"/>
              <a:t>maxval</a:t>
            </a:r>
            <a:r>
              <a:rPr lang="en-US" altLang="zh-CN" sz="1600" dirty="0"/>
              <a:t>, cv::THRESH_BINARY);</a:t>
            </a:r>
          </a:p>
          <a:p>
            <a:r>
              <a:rPr lang="en-US" altLang="zh-CN" sz="1600" dirty="0"/>
              <a:t>cv::threshold(R, R, thresh, </a:t>
            </a:r>
            <a:r>
              <a:rPr lang="en-US" altLang="zh-CN" sz="1600" dirty="0" err="1"/>
              <a:t>maxval</a:t>
            </a:r>
            <a:r>
              <a:rPr lang="en-US" altLang="zh-CN" sz="1600" dirty="0"/>
              <a:t>, cv::THRESH_BINARY);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68" y="5633733"/>
            <a:ext cx="3838234" cy="1158379"/>
          </a:xfrm>
          <a:prstGeom prst="rect">
            <a:avLst/>
          </a:prstGeom>
        </p:spPr>
      </p:pic>
      <p:pic>
        <p:nvPicPr>
          <p:cNvPr id="6" name="图片 5" descr="图形用户界面, 文本&#10;&#10;中度可信度描述已自动生成">
            <a:extLst>
              <a:ext uri="{FF2B5EF4-FFF2-40B4-BE49-F238E27FC236}">
                <a16:creationId xmlns:a16="http://schemas.microsoft.com/office/drawing/2014/main" id="{45A3F43C-84A0-0CC2-23B7-5EDED2DEF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85" y="1966013"/>
            <a:ext cx="5028000" cy="29259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5EAB31-0FF3-3C68-7A2C-9B72045FD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37" y="5051670"/>
            <a:ext cx="8049748" cy="7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88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3600" dirty="0">
                <a:sym typeface="思源黑体 CN" panose="020B0500000000000000" pitchFamily="34" charset="-122"/>
              </a:rPr>
              <a:t>Split BGR </a:t>
            </a:r>
            <a:r>
              <a:rPr lang="zh-CN" altLang="en-US" sz="3600" dirty="0">
                <a:sym typeface="思源黑体 CN" panose="020B0500000000000000" pitchFamily="34" charset="-122"/>
              </a:rPr>
              <a:t>提取颜色</a:t>
            </a: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1558" y="1246297"/>
            <a:ext cx="10209042" cy="4624343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79705" lvl="0" indent="-252095"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创建掩码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1.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img_W = B &amp; G &amp; R</a:t>
            </a:r>
          </a:p>
          <a:p>
            <a:pPr marL="645795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当我们对图像的每个颜色通道应用阈值处理后，我们得到了三个二值化图像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645795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其中每个图像中的像素点只有</a:t>
            </a: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两个可能的取值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：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0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（黑色）和最大值（通常为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255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，白色）</a:t>
            </a:r>
          </a:p>
          <a:p>
            <a:pPr marL="645795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接下来，我们希望找出这三个二值化图像的</a:t>
            </a: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交集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，也就是三个通道中都亮的像素点。为了实现这一目标，我们可以通过逐个通道对这</a:t>
            </a: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三个二值化图像进行按位与（</a:t>
            </a:r>
            <a:r>
              <a:rPr lang="en-US" altLang="zh-CN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AND</a:t>
            </a: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操作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645795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按位与操作的规则是，</a:t>
            </a: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只有当所有输入图像中的像素都为</a:t>
            </a:r>
            <a:r>
              <a:rPr lang="en-US" altLang="zh-CN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时，结果图像中的像素才会为</a:t>
            </a:r>
            <a:r>
              <a:rPr lang="en-US" altLang="zh-CN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</a:t>
            </a: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这就意味着在交集中，只有在所有三个通道中都亮的像素点会保留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645795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不过在这里我们的三种颜色都是分开的，所以</a:t>
            </a:r>
            <a:r>
              <a:rPr lang="en-US" altLang="zh-CN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AND</a:t>
            </a: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操作之后，三个分开的颜色并不会留下值，也就是</a:t>
            </a:r>
            <a:r>
              <a:rPr lang="en-US" altLang="zh-CN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0</a:t>
            </a:r>
            <a:endParaRPr lang="zh-CN" altLang="en-US" sz="15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645795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这个交集图像就是我们所说的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"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掩码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"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图像，用来标记三个颜色通道中都有亮度的像素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179705" lvl="0" indent="-252095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颜色提取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2.</a:t>
            </a:r>
            <a:r>
              <a:rPr lang="pt-BR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en-US" altLang="zh-CN" dirty="0"/>
              <a:t>frame = R - </a:t>
            </a:r>
            <a:r>
              <a:rPr lang="en-US" altLang="zh-CN" dirty="0" err="1"/>
              <a:t>img_W</a:t>
            </a:r>
            <a:r>
              <a:rPr lang="en-US" altLang="zh-CN" dirty="0"/>
              <a:t> ;</a:t>
            </a:r>
            <a:r>
              <a:rPr lang="pt-BR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en-US" altLang="zh-CN" dirty="0"/>
              <a:t>frame = G - </a:t>
            </a:r>
            <a:r>
              <a:rPr lang="en-US" altLang="zh-CN" dirty="0" err="1"/>
              <a:t>img_W</a:t>
            </a:r>
            <a:r>
              <a:rPr lang="en-US" altLang="zh-CN" dirty="0"/>
              <a:t> ;       frame = B - </a:t>
            </a:r>
            <a:r>
              <a:rPr lang="en-US" altLang="zh-CN" dirty="0" err="1"/>
              <a:t>img_W</a:t>
            </a:r>
            <a:r>
              <a:rPr lang="en-US" altLang="zh-CN" dirty="0"/>
              <a:t> ;</a:t>
            </a:r>
            <a:endParaRPr lang="pt-BR" altLang="zh-CN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6457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根据选择的颜色，我们将通过减去掩码图像</a:t>
            </a:r>
            <a:r>
              <a:rPr lang="en-US" altLang="zh-CN" sz="1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img_W</a:t>
            </a: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，从原始图像中提取特定颜色的部分。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6457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5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这是如何实现颜色提取的关键步骤</a:t>
            </a:r>
          </a:p>
          <a:p>
            <a:pPr marL="6457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3600">
                <a:sym typeface="思源黑体 CN" panose="020B0500000000000000" pitchFamily="34" charset="-122"/>
              </a:rPr>
              <a:t>Split BGR </a:t>
            </a:r>
            <a:r>
              <a:rPr lang="zh-CN" altLang="en-US" sz="3600">
                <a:sym typeface="思源黑体 CN" panose="020B0500000000000000" pitchFamily="34" charset="-122"/>
              </a:rPr>
              <a:t>提取颜色</a:t>
            </a: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861477" y="1350003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5067" y="1350003"/>
            <a:ext cx="5535253" cy="677108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 marL="179705" lvl="0" indent="-252095">
              <a:spcAft>
                <a:spcPts val="3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提取颜色逻辑解释</a:t>
            </a:r>
            <a:endParaRPr lang="en-US" altLang="zh-CN" b="1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645795" lvl="0" indent="-285750">
              <a:spcBef>
                <a:spcPts val="300"/>
              </a:spcBef>
              <a:spcAft>
                <a:spcPts val="300"/>
              </a:spcAft>
              <a:buClr>
                <a:srgbClr val="00B0F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150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我们可以把图片上的白色部分当做 </a:t>
            </a:r>
            <a:r>
              <a:rPr lang="en-US" altLang="zh-CN" sz="150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  </a:t>
            </a:r>
            <a:r>
              <a:rPr lang="zh-CN" altLang="en-US" sz="150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黑色部分当做 </a:t>
            </a:r>
            <a:r>
              <a:rPr lang="en-US" altLang="zh-CN" sz="150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0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68" y="4408364"/>
            <a:ext cx="1571786" cy="1436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25400"/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53" y="4408364"/>
            <a:ext cx="1571786" cy="1436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2540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657" y="4408364"/>
            <a:ext cx="1571786" cy="1436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25400"/>
          </a:effectLst>
        </p:spPr>
      </p:pic>
      <p:sp>
        <p:nvSpPr>
          <p:cNvPr id="42" name="减号 41"/>
          <p:cNvSpPr/>
          <p:nvPr/>
        </p:nvSpPr>
        <p:spPr>
          <a:xfrm>
            <a:off x="2287052" y="4780590"/>
            <a:ext cx="1132706" cy="691833"/>
          </a:xfrm>
          <a:prstGeom prst="mathMin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39" y="2016718"/>
            <a:ext cx="3681146" cy="2282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25400"/>
          </a:effectLst>
        </p:spPr>
      </p:pic>
      <p:sp>
        <p:nvSpPr>
          <p:cNvPr id="43" name="等号 42"/>
          <p:cNvSpPr/>
          <p:nvPr/>
        </p:nvSpPr>
        <p:spPr>
          <a:xfrm>
            <a:off x="4267562" y="4780591"/>
            <a:ext cx="1036771" cy="691832"/>
          </a:xfrm>
          <a:prstGeom prst="mathEqual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BD7D1C7D-554C-9082-F69C-D3E2E1368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239" y="1359087"/>
            <a:ext cx="4537284" cy="4861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 txBox="1"/>
          <p:nvPr>
            <p:custDataLst>
              <p:tags r:id="rId1"/>
            </p:custDataLst>
          </p:nvPr>
        </p:nvSpPr>
        <p:spPr>
          <a:xfrm>
            <a:off x="1681795" y="2252980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3698506" y="2496820"/>
            <a:ext cx="6895299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4800" spc="0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膨胀 腐蚀与开闭运算</a:t>
            </a:r>
          </a:p>
        </p:txBody>
      </p:sp>
      <p:sp>
        <p:nvSpPr>
          <p:cNvPr id="4" name="Text3"/>
          <p:cNvSpPr txBox="1"/>
          <p:nvPr>
            <p:custDataLst>
              <p:tags r:id="rId3"/>
            </p:custDataLst>
          </p:nvPr>
        </p:nvSpPr>
        <p:spPr>
          <a:xfrm>
            <a:off x="3742370" y="3372485"/>
            <a:ext cx="7502933" cy="5505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2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second section Expansion Corrosion and Opening and Closing Operations</a:t>
            </a:r>
            <a:endParaRPr lang="zh-CN" altLang="en-US" sz="12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sz="3600">
                <a:sym typeface="思源黑体 CN" panose="020B0500000000000000" pitchFamily="34" charset="-122"/>
              </a:rPr>
              <a:t>膨胀 腐蚀与开闭运算</a:t>
            </a: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809251" y="1246297"/>
            <a:ext cx="10583679" cy="5335632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5260" y="1293135"/>
            <a:ext cx="9995676" cy="5193729"/>
          </a:xfrm>
          <a:prstGeom prst="rect">
            <a:avLst/>
          </a:prstGeom>
          <a:noFill/>
        </p:spPr>
        <p:txBody>
          <a:bodyPr wrap="square" numCol="1" spcCol="360000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100000"/>
            </a:pP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1.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卷积核（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Kernel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）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645795" lvl="0" indent="-28575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可以理解为笔刷的大小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645795" lvl="0" indent="-28575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通常是一个小的矩阵或矩形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100000"/>
            </a:pP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2.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膨胀（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Dilation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）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645795" lvl="0" indent="-28575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扩大图像中的物体或连接图像中的物体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100000"/>
            </a:pP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3.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腐蚀（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Erosion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）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645795" lvl="0" indent="-28575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缩小图像中的物体或分离物体</a:t>
            </a:r>
            <a:endParaRPr lang="en-US" altLang="zh-CN" sz="16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100000"/>
            </a:pP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4.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开运算（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Opening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）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645795" lvl="0" indent="-28575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开运算是腐蚀后再膨胀的组合操作</a:t>
            </a:r>
          </a:p>
          <a:p>
            <a:pPr marL="645795" lvl="0" indent="-28575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开运算应用有如去噪声和分离物体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100000"/>
            </a:pP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5.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闭运算（</a:t>
            </a:r>
            <a:r>
              <a:rPr lang="en-US" altLang="zh-CN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Closing</a:t>
            </a:r>
            <a:r>
              <a:rPr lang="zh-CN" altLang="en-US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）</a:t>
            </a:r>
            <a:endParaRPr lang="en-US" altLang="zh-CN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645795" lvl="0" indent="-28575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闭运算是膨胀后再腐蚀的组合操作</a:t>
            </a:r>
          </a:p>
          <a:p>
            <a:pPr marL="645795" lvl="0" indent="-28575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汉仪中简黑简" panose="00020600040101010101" charset="-122"/>
              </a:rPr>
              <a:t>闭运算的应用，如填充空洞和连接物体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  <a:p>
            <a:pPr marL="360045" lvl="0">
              <a:spcBef>
                <a:spcPts val="300"/>
              </a:spcBef>
              <a:spcAft>
                <a:spcPts val="600"/>
              </a:spcAft>
              <a:buClr>
                <a:srgbClr val="00B0F0"/>
              </a:buClr>
              <a:buSzPct val="80000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汉仪中简黑简" panose="00020600040101010101" charset="-122"/>
            </a:endParaRPr>
          </a:p>
        </p:txBody>
      </p:sp>
      <p:pic>
        <p:nvPicPr>
          <p:cNvPr id="6" name="图片 5" descr="图形用户界面, 网站&#10;&#10;描述已自动生成">
            <a:extLst>
              <a:ext uri="{FF2B5EF4-FFF2-40B4-BE49-F238E27FC236}">
                <a16:creationId xmlns:a16="http://schemas.microsoft.com/office/drawing/2014/main" id="{42640715-05AB-B31E-8F4C-EC34D5A40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1" y="1266628"/>
            <a:ext cx="6211308" cy="5294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3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 txBox="1"/>
          <p:nvPr>
            <p:custDataLst>
              <p:tags r:id="rId1"/>
            </p:custDataLst>
          </p:nvPr>
        </p:nvSpPr>
        <p:spPr>
          <a:xfrm>
            <a:off x="2889055" y="2252980"/>
            <a:ext cx="2483485" cy="208915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" name="Text2"/>
          <p:cNvSpPr txBox="1"/>
          <p:nvPr>
            <p:custDataLst>
              <p:tags r:id="rId2"/>
            </p:custDataLst>
          </p:nvPr>
        </p:nvSpPr>
        <p:spPr>
          <a:xfrm>
            <a:off x="4926355" y="2496820"/>
            <a:ext cx="4738345" cy="932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sz="5400" spc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图像滤波</a:t>
            </a:r>
          </a:p>
        </p:txBody>
      </p:sp>
      <p:sp>
        <p:nvSpPr>
          <p:cNvPr id="4" name="Text3"/>
          <p:cNvSpPr txBox="1"/>
          <p:nvPr>
            <p:custDataLst>
              <p:tags r:id="rId3"/>
            </p:custDataLst>
          </p:nvPr>
        </p:nvSpPr>
        <p:spPr>
          <a:xfrm>
            <a:off x="4759130" y="3297555"/>
            <a:ext cx="5750120" cy="3092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en-US" altLang="zh-CN" sz="1600" b="1">
                <a:ln w="31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content of the third section Image filtering</a:t>
            </a:r>
            <a:endParaRPr lang="zh-CN" altLang="en-US" sz="1600" b="1" dirty="0">
              <a:ln w="31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RCIA算法组-X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CIA算法组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1607</Words>
  <Application>Microsoft Office PowerPoint</Application>
  <PresentationFormat>宽屏</PresentationFormat>
  <Paragraphs>152</Paragraphs>
  <Slides>16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-apple-system</vt:lpstr>
      <vt:lpstr>Söhne</vt:lpstr>
      <vt:lpstr>等线</vt:lpstr>
      <vt:lpstr>等线 Light</vt:lpstr>
      <vt:lpstr>华文行楷</vt:lpstr>
      <vt:lpstr>楷体</vt:lpstr>
      <vt:lpstr>思源黑体 CN</vt:lpstr>
      <vt:lpstr>微软雅黑</vt:lpstr>
      <vt:lpstr>Arial</vt:lpstr>
      <vt:lpstr>Courier New</vt:lpstr>
      <vt:lpstr>Wingdings</vt:lpstr>
      <vt:lpstr>RCIA算法组-Xin</vt:lpstr>
      <vt:lpstr>RCIA算法组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RCIA-算法组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第三次培训</dc:title>
  <dc:subject>算法组培训</dc:subject>
  <dc:creator>泽欣 陈</dc:creator>
  <cp:lastModifiedBy>t86528</cp:lastModifiedBy>
  <cp:revision>892</cp:revision>
  <dcterms:created xsi:type="dcterms:W3CDTF">2023-08-16T00:21:00Z</dcterms:created>
  <dcterms:modified xsi:type="dcterms:W3CDTF">2024-09-05T11:41:34Z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D2977E3A1402443CB365F723731D27CC_13</vt:lpwstr>
  </property>
  <property fmtid="{D5CDD505-2E9C-101B-9397-08002B2CF9AE}" pid="3" name="KSOProductBuildVer">
    <vt:lpwstr>2052-12.1.0.15712</vt:lpwstr>
  </property>
</Properties>
</file>